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2F3132"/>
    <a:srgbClr val="FFF4CE"/>
    <a:srgbClr val="3C4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312B4-3D18-AA94-538F-BF6D8581911F}" v="2" dt="2023-08-16T14:04:38.311"/>
    <p1510:client id="{5029E9A3-B4A0-AD31-8EA7-2D2751D5219F}" v="3" dt="2023-08-17T05:36:56.516"/>
    <p1510:client id="{F473437D-4F5C-676A-9132-5257AE005957}" v="2" dt="2023-08-17T08:38:21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168" y="72"/>
      </p:cViewPr>
      <p:guideLst/>
    </p:cSldViewPr>
  </p:slideViewPr>
  <p:outlineViewPr>
    <p:cViewPr>
      <p:scale>
        <a:sx n="33" d="100"/>
        <a:sy n="33" d="100"/>
      </p:scale>
      <p:origin x="0" y="-269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7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363999" y="8496000"/>
            <a:ext cx="936000" cy="3238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8146C5EA-E5D6-4C67-BE17-6EEEEFC7858A}" type="slidenum">
              <a:rPr lang="de-CH" sz="800" smtClean="0"/>
              <a:t>‹Nr.›</a:t>
            </a:fld>
            <a:endParaRPr lang="de-CH" sz="80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00" y="432000"/>
            <a:ext cx="143999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61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1260000"/>
            <a:ext cx="5580000" cy="3138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20000" y="4680000"/>
            <a:ext cx="5580000" cy="36000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Modifier les styles du maître de texte</a:t>
            </a:r>
          </a:p>
          <a:p>
            <a:pPr lvl="1"/>
            <a:r>
              <a:rPr lang="de-DE" dirty="0"/>
              <a:t>Deuxième niveau</a:t>
            </a:r>
          </a:p>
          <a:p>
            <a:pPr lvl="2"/>
            <a:r>
              <a:rPr lang="de-DE" dirty="0"/>
              <a:t>Troisième niveau</a:t>
            </a:r>
          </a:p>
          <a:p>
            <a:pPr lvl="3"/>
            <a:r>
              <a:rPr lang="de-DE" dirty="0"/>
              <a:t>Quatrième niveau</a:t>
            </a:r>
          </a:p>
          <a:p>
            <a:pPr lvl="4"/>
            <a:r>
              <a:rPr lang="de-DE" dirty="0"/>
              <a:t>Cinquième niveau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364000" y="8496000"/>
            <a:ext cx="936000" cy="324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/>
            </a:lvl1pPr>
          </a:lstStyle>
          <a:p>
            <a:fld id="{A22E5E71-A611-469A-B7FB-A08456E9958D}" type="slidenum">
              <a:rPr lang="de-CH" smtClean="0"/>
              <a:t>‹Nr.›</a:t>
            </a:fld>
            <a:endParaRPr lang="de-CH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00" y="432000"/>
            <a:ext cx="143999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9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ts val="1600"/>
      </a:lnSpc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lnSpc>
        <a:spcPts val="1600"/>
      </a:lnSpc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ts val="1600"/>
      </a:lnSpc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ts val="1600"/>
      </a:lnSpc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ts val="1600"/>
      </a:lnSpc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 userDrawn="1"/>
        </p:nvSpPr>
        <p:spPr>
          <a:xfrm>
            <a:off x="0" y="3312000"/>
            <a:ext cx="12192000" cy="19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0000" y="4068000"/>
            <a:ext cx="11473200" cy="1224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4600"/>
              </a:lnSpc>
              <a:spcBef>
                <a:spcPts val="0"/>
              </a:spcBef>
              <a:buNone/>
              <a:defRPr sz="4000">
                <a:solidFill>
                  <a:srgbClr val="3C465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  <p:sp>
        <p:nvSpPr>
          <p:cNvPr id="26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360000" y="6318000"/>
            <a:ext cx="9756000" cy="2519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rgbClr val="3C465F"/>
                </a:solidFill>
                <a:latin typeface="+mj-lt"/>
              </a:defRPr>
            </a:lvl1pPr>
            <a:lvl2pPr marL="4572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2pPr>
            <a:lvl3pPr marL="9144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3pPr>
            <a:lvl4pPr marL="13716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4pPr>
            <a:lvl5pPr marL="18288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218" y="531697"/>
            <a:ext cx="208499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73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 mit Bild auf grauer 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6216000" y="0"/>
            <a:ext cx="597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079998"/>
            <a:ext cx="5310000" cy="4716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ts val="4600"/>
              </a:lnSpc>
              <a:defRPr sz="4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9774" y="6354234"/>
            <a:ext cx="527554" cy="18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 mit Bild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/>
          <p:cNvSpPr>
            <a:spLocks noGrp="1"/>
          </p:cNvSpPr>
          <p:nvPr>
            <p:ph type="pic" sz="quarter" idx="15"/>
          </p:nvPr>
        </p:nvSpPr>
        <p:spPr>
          <a:xfrm>
            <a:off x="6216000" y="0"/>
            <a:ext cx="5976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079998"/>
            <a:ext cx="5310000" cy="4716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ts val="4600"/>
              </a:lnSpc>
              <a:defRPr sz="4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25907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 mit Bild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079998"/>
            <a:ext cx="5310000" cy="4716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ts val="4600"/>
              </a:lnSpc>
              <a:defRPr sz="4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5"/>
          </p:nvPr>
        </p:nvSpPr>
        <p:spPr>
          <a:xfrm>
            <a:off x="6217200" y="1152000"/>
            <a:ext cx="5616000" cy="4536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988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40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11473200" cy="46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360000" y="1980000"/>
            <a:ext cx="5580000" cy="3708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6"/>
          </p:nvPr>
        </p:nvSpPr>
        <p:spPr>
          <a:xfrm>
            <a:off x="6253200" y="1980000"/>
            <a:ext cx="5580000" cy="3708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7481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40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11473200" cy="46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5"/>
          </p:nvPr>
        </p:nvSpPr>
        <p:spPr>
          <a:xfrm>
            <a:off x="360000" y="1980000"/>
            <a:ext cx="11473200" cy="3708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Tabelle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154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0/26 mit 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908000"/>
            <a:ext cx="3924000" cy="63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600"/>
              </a:lnSpc>
              <a:defRPr sz="2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5234400" y="1152000"/>
            <a:ext cx="5580000" cy="453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ts val="1800"/>
              </a:lnSpc>
              <a:spcBef>
                <a:spcPts val="0"/>
              </a:spcBef>
              <a:buFont typeface="Segoe UI" panose="020B0502040204020203" pitchFamily="34" charset="0"/>
              <a:buNone/>
              <a:defRPr sz="1400"/>
            </a:lvl1pPr>
            <a:lvl2pPr marL="270000" indent="-270000">
              <a:lnSpc>
                <a:spcPts val="2600"/>
              </a:lnSpc>
              <a:defRPr/>
            </a:lvl2pPr>
            <a:lvl3pPr marL="270000" indent="-270000">
              <a:lnSpc>
                <a:spcPts val="2600"/>
              </a:lnSpc>
              <a:defRPr/>
            </a:lvl3pPr>
            <a:lvl4pPr marL="270000" indent="-270000">
              <a:lnSpc>
                <a:spcPts val="2600"/>
              </a:lnSpc>
              <a:defRPr/>
            </a:lvl4pPr>
            <a:lvl5pPr marL="270000" indent="-270000">
              <a:lnSpc>
                <a:spcPts val="2600"/>
              </a:lnSpc>
              <a:defRPr/>
            </a:lvl5pPr>
          </a:lstStyle>
          <a:p>
            <a:pPr lvl="0"/>
            <a:r>
              <a:rPr lang="de-DE" dirty="0"/>
              <a:t>Inhalt durch Klicken hinzufügen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360000" y="2592000"/>
            <a:ext cx="3924000" cy="3096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egoe UI" panose="020B0502040204020203" pitchFamily="34" charset="0"/>
              <a:buChar char="‒"/>
              <a:defRPr sz="2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92150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0/26 mit Inhal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899053" y="1908000"/>
            <a:ext cx="3924000" cy="63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600"/>
              </a:lnSpc>
              <a:defRPr sz="2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9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360000" y="1152000"/>
            <a:ext cx="5580000" cy="453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ts val="1800"/>
              </a:lnSpc>
              <a:spcBef>
                <a:spcPts val="0"/>
              </a:spcBef>
              <a:buFont typeface="Segoe UI" panose="020B0502040204020203" pitchFamily="34" charset="0"/>
              <a:buNone/>
              <a:defRPr sz="1400"/>
            </a:lvl1pPr>
            <a:lvl2pPr marL="270000" indent="-270000">
              <a:lnSpc>
                <a:spcPts val="2600"/>
              </a:lnSpc>
              <a:defRPr/>
            </a:lvl2pPr>
            <a:lvl3pPr marL="270000" indent="-270000">
              <a:lnSpc>
                <a:spcPts val="2600"/>
              </a:lnSpc>
              <a:defRPr/>
            </a:lvl3pPr>
            <a:lvl4pPr marL="270000" indent="-270000">
              <a:lnSpc>
                <a:spcPts val="2600"/>
              </a:lnSpc>
              <a:defRPr/>
            </a:lvl4pPr>
            <a:lvl5pPr marL="270000" indent="-270000">
              <a:lnSpc>
                <a:spcPts val="2600"/>
              </a:lnSpc>
              <a:defRPr/>
            </a:lvl5pPr>
          </a:lstStyle>
          <a:p>
            <a:pPr lvl="0"/>
            <a:r>
              <a:rPr lang="de-DE" dirty="0"/>
              <a:t>Inhalt durch Klicken hinzufügen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6897600" y="2592000"/>
            <a:ext cx="3924000" cy="3096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egoe UI" panose="020B0502040204020203" pitchFamily="34" charset="0"/>
              <a:buChar char="‒"/>
              <a:defRPr sz="2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26798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0/26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908000"/>
            <a:ext cx="3924000" cy="63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600"/>
              </a:lnSpc>
              <a:defRPr sz="2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360000" y="2592000"/>
            <a:ext cx="3924000" cy="3096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egoe UI" panose="020B0502040204020203" pitchFamily="34" charset="0"/>
              <a:buChar char="‒"/>
              <a:defRPr sz="2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8"/>
          </p:nvPr>
        </p:nvSpPr>
        <p:spPr>
          <a:xfrm>
            <a:off x="5234400" y="1152000"/>
            <a:ext cx="5580000" cy="453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7854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0/26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899053" y="1908000"/>
            <a:ext cx="3924000" cy="63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600"/>
              </a:lnSpc>
              <a:defRPr sz="2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6897600" y="2592000"/>
            <a:ext cx="3924000" cy="3096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egoe UI" panose="020B0502040204020203" pitchFamily="34" charset="0"/>
              <a:buChar char="‒"/>
              <a:defRPr sz="2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8"/>
          </p:nvPr>
        </p:nvSpPr>
        <p:spPr>
          <a:xfrm>
            <a:off x="360000" y="1152000"/>
            <a:ext cx="5580000" cy="453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7887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0/26 mit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359998" y="2953950"/>
            <a:ext cx="3636000" cy="2736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ymbol" panose="05050102010706020507" pitchFamily="18" charset="2"/>
              <a:buChar char="-"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5"/>
          </p:nvPr>
        </p:nvSpPr>
        <p:spPr>
          <a:xfrm>
            <a:off x="360000" y="1656000"/>
            <a:ext cx="1080000" cy="72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ts val="1800"/>
              </a:lnSpc>
              <a:spcBef>
                <a:spcPts val="0"/>
              </a:spcBef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8"/>
          </p:nvPr>
        </p:nvSpPr>
        <p:spPr>
          <a:xfrm>
            <a:off x="360000" y="2592000"/>
            <a:ext cx="3636000" cy="29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rgbClr val="3C465F"/>
                </a:solidFill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0" name="Inhaltsplatzhalter 2"/>
          <p:cNvSpPr>
            <a:spLocks noGrp="1"/>
          </p:cNvSpPr>
          <p:nvPr>
            <p:ph idx="19"/>
          </p:nvPr>
        </p:nvSpPr>
        <p:spPr>
          <a:xfrm>
            <a:off x="4278600" y="2953950"/>
            <a:ext cx="3636000" cy="2736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ymbol" panose="05050102010706020507" pitchFamily="18" charset="2"/>
              <a:buChar char="-"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1" name="Bildplatzhalter 4"/>
          <p:cNvSpPr>
            <a:spLocks noGrp="1"/>
          </p:cNvSpPr>
          <p:nvPr>
            <p:ph type="pic" sz="quarter" idx="20"/>
          </p:nvPr>
        </p:nvSpPr>
        <p:spPr>
          <a:xfrm>
            <a:off x="4278600" y="1656000"/>
            <a:ext cx="1080000" cy="72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ts val="1800"/>
              </a:lnSpc>
              <a:spcBef>
                <a:spcPts val="0"/>
              </a:spcBef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2" name="Textplatzhalter 28"/>
          <p:cNvSpPr>
            <a:spLocks noGrp="1"/>
          </p:cNvSpPr>
          <p:nvPr>
            <p:ph type="body" sz="quarter" idx="21"/>
          </p:nvPr>
        </p:nvSpPr>
        <p:spPr>
          <a:xfrm>
            <a:off x="4278600" y="2592000"/>
            <a:ext cx="3636000" cy="29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rgbClr val="3C465F"/>
                </a:solidFill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3" name="Inhaltsplatzhalter 2"/>
          <p:cNvSpPr>
            <a:spLocks noGrp="1"/>
          </p:cNvSpPr>
          <p:nvPr>
            <p:ph idx="22"/>
          </p:nvPr>
        </p:nvSpPr>
        <p:spPr>
          <a:xfrm>
            <a:off x="8197200" y="2953950"/>
            <a:ext cx="3636000" cy="2736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ymbol" panose="05050102010706020507" pitchFamily="18" charset="2"/>
              <a:buChar char="-"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4" name="Bildplatzhalter 4"/>
          <p:cNvSpPr>
            <a:spLocks noGrp="1"/>
          </p:cNvSpPr>
          <p:nvPr>
            <p:ph type="pic" sz="quarter" idx="23"/>
          </p:nvPr>
        </p:nvSpPr>
        <p:spPr>
          <a:xfrm>
            <a:off x="8197200" y="1656000"/>
            <a:ext cx="1080000" cy="72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ts val="1800"/>
              </a:lnSpc>
              <a:spcBef>
                <a:spcPts val="0"/>
              </a:spcBef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5" name="Textplatzhalter 28"/>
          <p:cNvSpPr>
            <a:spLocks noGrp="1"/>
          </p:cNvSpPr>
          <p:nvPr>
            <p:ph type="body" sz="quarter" idx="24"/>
          </p:nvPr>
        </p:nvSpPr>
        <p:spPr>
          <a:xfrm>
            <a:off x="8197200" y="2592000"/>
            <a:ext cx="3636000" cy="298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rgbClr val="3C465F"/>
                </a:solidFill>
              </a:defRPr>
            </a:lvl1pPr>
            <a:lvl2pPr marL="4572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2pPr>
            <a:lvl3pPr marL="9144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3pPr>
            <a:lvl4pPr marL="13716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4pPr>
            <a:lvl5pPr marL="1828800" indent="0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06416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0/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584000"/>
            <a:ext cx="9756000" cy="4392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  <a:defRPr sz="3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40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>
          <a:xfrm>
            <a:off x="11473200" y="6346800"/>
            <a:ext cx="360000" cy="223284"/>
          </a:xfrm>
        </p:spPr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9756000" cy="46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87992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– Schrift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0" y="3960000"/>
            <a:ext cx="12192000" cy="630000"/>
          </a:xfrm>
          <a:prstGeom prst="rect">
            <a:avLst/>
          </a:prstGeom>
        </p:spPr>
        <p:txBody>
          <a:bodyPr lIns="1980000" tIns="0" rIns="1980000" bIns="0"/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rgbClr val="3C465F"/>
                </a:solidFill>
              </a:defRPr>
            </a:lvl1pPr>
            <a:lvl2pPr marL="4572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3200" cy="3654000"/>
          </a:xfrm>
          <a:prstGeom prst="rect">
            <a:avLst/>
          </a:prstGeom>
        </p:spPr>
        <p:txBody>
          <a:bodyPr lIns="1080000" tIns="1080000" rIns="1080000" bIns="0" anchor="b" anchorCtr="0"/>
          <a:lstStyle>
            <a:lvl1pPr marL="0" indent="0" algn="ctr">
              <a:lnSpc>
                <a:spcPts val="5600"/>
              </a:lnSpc>
              <a:spcBef>
                <a:spcPts val="0"/>
              </a:spcBef>
              <a:buNone/>
              <a:defRPr sz="5000" b="1">
                <a:solidFill>
                  <a:srgbClr val="3C465F"/>
                </a:solidFill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32443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 – Schrift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6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0" y="3960000"/>
            <a:ext cx="12192000" cy="630000"/>
          </a:xfrm>
          <a:prstGeom prst="rect">
            <a:avLst/>
          </a:prstGeom>
        </p:spPr>
        <p:txBody>
          <a:bodyPr lIns="1980000" tIns="0" rIns="1980000" bIns="0"/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2pPr>
            <a:lvl3pPr marL="9144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lnSpc>
                <a:spcPts val="2600"/>
              </a:lnSpc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3200" cy="3654000"/>
          </a:xfrm>
          <a:prstGeom prst="rect">
            <a:avLst/>
          </a:prstGeom>
        </p:spPr>
        <p:txBody>
          <a:bodyPr lIns="1080000" tIns="1080000" rIns="1080000" bIns="0" anchor="b" anchorCtr="0"/>
          <a:lstStyle>
            <a:lvl1pPr marL="0" indent="0" algn="ctr">
              <a:lnSpc>
                <a:spcPts val="5600"/>
              </a:lnSpc>
              <a:spcBef>
                <a:spcPts val="0"/>
              </a:spcBef>
              <a:buNone/>
              <a:defRPr sz="5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88316" y="6344421"/>
            <a:ext cx="660821" cy="2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35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 – 2 bis 4 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400000" cy="25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11473200" cy="46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648000" y="2235180"/>
            <a:ext cx="2160000" cy="2160000"/>
          </a:xfrm>
          <a:prstGeom prst="ellipse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0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60400" y="2235180"/>
            <a:ext cx="2160000" cy="2160000"/>
          </a:xfrm>
          <a:prstGeom prst="ellipse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8"/>
          </p:nvPr>
        </p:nvSpPr>
        <p:spPr>
          <a:xfrm>
            <a:off x="6472800" y="2235180"/>
            <a:ext cx="2160000" cy="2160000"/>
          </a:xfrm>
          <a:prstGeom prst="ellipse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5"/>
          <p:cNvSpPr>
            <a:spLocks noGrp="1"/>
          </p:cNvSpPr>
          <p:nvPr>
            <p:ph type="pic" sz="quarter" idx="19"/>
          </p:nvPr>
        </p:nvSpPr>
        <p:spPr>
          <a:xfrm>
            <a:off x="9385200" y="2235180"/>
            <a:ext cx="2160000" cy="2160000"/>
          </a:xfrm>
          <a:prstGeom prst="ellipse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360000" y="4573584"/>
            <a:ext cx="2736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360000" y="4863179"/>
            <a:ext cx="2736000" cy="504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0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22"/>
          </p:nvPr>
        </p:nvSpPr>
        <p:spPr>
          <a:xfrm>
            <a:off x="3272400" y="4573584"/>
            <a:ext cx="2736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23"/>
          </p:nvPr>
        </p:nvSpPr>
        <p:spPr>
          <a:xfrm>
            <a:off x="3272400" y="4863179"/>
            <a:ext cx="2736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0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4"/>
          </p:nvPr>
        </p:nvSpPr>
        <p:spPr>
          <a:xfrm>
            <a:off x="6184800" y="4573584"/>
            <a:ext cx="2736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25"/>
          </p:nvPr>
        </p:nvSpPr>
        <p:spPr>
          <a:xfrm>
            <a:off x="6184800" y="4863180"/>
            <a:ext cx="2736000" cy="50399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0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6"/>
          </p:nvPr>
        </p:nvSpPr>
        <p:spPr>
          <a:xfrm>
            <a:off x="9097200" y="4573584"/>
            <a:ext cx="2736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7"/>
          </p:nvPr>
        </p:nvSpPr>
        <p:spPr>
          <a:xfrm>
            <a:off x="9097200" y="4863180"/>
            <a:ext cx="2736000" cy="50399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 b="0">
                <a:solidFill>
                  <a:srgbClr val="3C465F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50997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 – 1 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359998" y="2900442"/>
            <a:ext cx="5310002" cy="2790000"/>
          </a:xfrm>
          <a:prstGeom prst="rect">
            <a:avLst/>
          </a:prstGeom>
        </p:spPr>
        <p:txBody>
          <a:bodyPr lIns="0" tIns="0" rIns="0" bIns="0"/>
          <a:lstStyle>
            <a:lvl1pPr marL="270000" indent="-270000">
              <a:lnSpc>
                <a:spcPts val="2600"/>
              </a:lnSpc>
              <a:spcBef>
                <a:spcPts val="0"/>
              </a:spcBef>
              <a:spcAft>
                <a:spcPts val="1400"/>
              </a:spcAft>
              <a:buFont typeface="Symbol" panose="05050102010706020507" pitchFamily="18" charset="2"/>
              <a:buChar char="-"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908000"/>
            <a:ext cx="5310000" cy="31991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600"/>
              </a:lnSpc>
              <a:defRPr sz="2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6"/>
          </p:nvPr>
        </p:nvSpPr>
        <p:spPr>
          <a:xfrm>
            <a:off x="7212897" y="1620000"/>
            <a:ext cx="3600000" cy="3600000"/>
          </a:xfrm>
          <a:prstGeom prst="ellipse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360000" y="2227910"/>
            <a:ext cx="5310000" cy="63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00"/>
              </a:lnSpc>
              <a:spcBef>
                <a:spcPts val="0"/>
              </a:spcBef>
              <a:buFont typeface="Segoe UI" panose="020B0502040204020203" pitchFamily="34" charset="0"/>
              <a:buNone/>
              <a:defRPr sz="2000">
                <a:solidFill>
                  <a:srgbClr val="3C465F"/>
                </a:solidFill>
              </a:defRPr>
            </a:lvl1pPr>
            <a:lvl2pPr marL="360000" indent="0">
              <a:lnSpc>
                <a:spcPts val="2600"/>
              </a:lnSpc>
              <a:spcBef>
                <a:spcPts val="0"/>
              </a:spcBef>
              <a:buFont typeface="Segoe UI" panose="020B0502040204020203" pitchFamily="34" charset="0"/>
              <a:buNone/>
              <a:defRPr sz="2000">
                <a:solidFill>
                  <a:schemeClr val="tx2"/>
                </a:solidFill>
              </a:defRPr>
            </a:lvl2pPr>
            <a:lvl3pPr marL="1143000" indent="-228600">
              <a:buFont typeface="Segoe UI" panose="020B0502040204020203" pitchFamily="34" charset="0"/>
              <a:buChar char="‒"/>
              <a:defRPr/>
            </a:lvl3pPr>
            <a:lvl4pPr marL="1600200" indent="-228600">
              <a:buFont typeface="Segoe UI" panose="020B0502040204020203" pitchFamily="34" charset="0"/>
              <a:buChar char="‒"/>
              <a:defRPr/>
            </a:lvl4pPr>
            <a:lvl5pPr marL="2057400" indent="-228600">
              <a:buFont typeface="Segoe UI" panose="020B0502040204020203" pitchFamily="34" charset="0"/>
              <a:buChar char="‒"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90526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– Typ 1 – Schrift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6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0" y="1620000"/>
            <a:ext cx="12193200" cy="3618000"/>
          </a:xfrm>
          <a:prstGeom prst="rect">
            <a:avLst/>
          </a:prstGeom>
        </p:spPr>
        <p:txBody>
          <a:bodyPr lIns="1080000" tIns="1080000" rIns="1080000" bIns="1080000" anchor="ctr" anchorCtr="0"/>
          <a:lstStyle>
            <a:lvl1pPr marL="0" indent="0" algn="ctr">
              <a:lnSpc>
                <a:spcPts val="5600"/>
              </a:lnSpc>
              <a:spcBef>
                <a:spcPts val="0"/>
              </a:spcBef>
              <a:buNone/>
              <a:defRPr sz="5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88316" y="6344421"/>
            <a:ext cx="660821" cy="2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– Typ 1 – Schrift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0" y="1620000"/>
            <a:ext cx="12193200" cy="3618000"/>
          </a:xfrm>
          <a:prstGeom prst="rect">
            <a:avLst/>
          </a:prstGeom>
        </p:spPr>
        <p:txBody>
          <a:bodyPr lIns="1080000" tIns="1080000" rIns="1080000" bIns="1080000" anchor="ctr" anchorCtr="0"/>
          <a:lstStyle>
            <a:lvl1pPr marL="0" indent="0" algn="ctr">
              <a:lnSpc>
                <a:spcPts val="5600"/>
              </a:lnSpc>
              <a:spcBef>
                <a:spcPts val="0"/>
              </a:spcBef>
              <a:buNone/>
              <a:defRPr sz="5000" b="1">
                <a:solidFill>
                  <a:srgbClr val="3C465F"/>
                </a:solidFill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462927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– Ty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 userDrawn="1"/>
        </p:nvSpPr>
        <p:spPr>
          <a:xfrm>
            <a:off x="0" y="3312000"/>
            <a:ext cx="12192000" cy="14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3492000"/>
            <a:ext cx="11473200" cy="1224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ts val="4600"/>
              </a:lnSpc>
              <a:defRPr sz="4000" b="1">
                <a:solidFill>
                  <a:srgbClr val="3C465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26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360000" y="5364000"/>
            <a:ext cx="9756000" cy="118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rgbClr val="3C465F"/>
                </a:solidFill>
                <a:latin typeface="+mj-lt"/>
              </a:defRPr>
            </a:lvl1pPr>
            <a:lvl2pPr marL="4572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2pPr>
            <a:lvl3pPr marL="9144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3pPr>
            <a:lvl4pPr marL="13716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4pPr>
            <a:lvl5pPr marL="18288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33115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217" y="531697"/>
            <a:ext cx="2082688" cy="7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13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– Typ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360000" y="5364000"/>
            <a:ext cx="9756000" cy="118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rgbClr val="3C465F"/>
                </a:solidFill>
                <a:latin typeface="+mj-lt"/>
              </a:defRPr>
            </a:lvl1pPr>
            <a:lvl2pPr marL="4572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2pPr>
            <a:lvl3pPr marL="9144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3pPr>
            <a:lvl4pPr marL="13716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4pPr>
            <a:lvl5pPr marL="1828800" indent="0">
              <a:lnSpc>
                <a:spcPts val="2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360000" y="243474"/>
            <a:ext cx="11473200" cy="61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ts val="4600"/>
              </a:lnSpc>
              <a:defRPr sz="4000" b="1">
                <a:solidFill>
                  <a:srgbClr val="3C465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360000" y="819474"/>
            <a:ext cx="11473200" cy="1224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4600"/>
              </a:lnSpc>
              <a:spcBef>
                <a:spcPts val="0"/>
              </a:spcBef>
              <a:buNone/>
              <a:defRPr sz="4000">
                <a:solidFill>
                  <a:srgbClr val="3C465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500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724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4"/>
          </p:nvPr>
        </p:nvSpPr>
        <p:spPr>
          <a:xfrm>
            <a:off x="11473200" y="6346800"/>
            <a:ext cx="360000" cy="223284"/>
          </a:xfrm>
        </p:spPr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6"/>
          </p:nvPr>
        </p:nvSpPr>
        <p:spPr>
          <a:xfrm>
            <a:off x="360000" y="1069975"/>
            <a:ext cx="9756000" cy="4896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lnSpc>
                <a:spcPts val="4600"/>
              </a:lnSpc>
              <a:spcBef>
                <a:spcPts val="0"/>
              </a:spcBef>
              <a:spcAft>
                <a:spcPts val="1400"/>
              </a:spcAft>
              <a:buFont typeface="Segoe UI" panose="020B0502040204020203" pitchFamily="34" charset="0"/>
              <a:buChar char="‒"/>
              <a:defRPr sz="4000" b="1">
                <a:solidFill>
                  <a:srgbClr val="3C465F"/>
                </a:solidFill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2480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Num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724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60000" y="1069975"/>
            <a:ext cx="9756000" cy="4896000"/>
          </a:xfrm>
          <a:prstGeom prst="rect">
            <a:avLst/>
          </a:prstGeom>
        </p:spPr>
        <p:txBody>
          <a:bodyPr lIns="0" tIns="0" rIns="0" bIns="0"/>
          <a:lstStyle>
            <a:lvl1pPr marL="540000" indent="-540000">
              <a:lnSpc>
                <a:spcPts val="46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  <a:defRPr sz="4000" b="1">
                <a:solidFill>
                  <a:srgbClr val="3C465F"/>
                </a:solidFill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07282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– Schrift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0" y="0"/>
            <a:ext cx="12193200" cy="6858000"/>
          </a:xfrm>
          <a:prstGeom prst="rect">
            <a:avLst/>
          </a:prstGeom>
        </p:spPr>
        <p:txBody>
          <a:bodyPr lIns="1800000" tIns="1800000" rIns="1800000" bIns="1800000" anchor="ctr" anchorCtr="0"/>
          <a:lstStyle>
            <a:lvl1pPr marL="0" indent="0" algn="ctr">
              <a:lnSpc>
                <a:spcPts val="5600"/>
              </a:lnSpc>
              <a:spcBef>
                <a:spcPts val="0"/>
              </a:spcBef>
              <a:buNone/>
              <a:defRPr sz="5000" b="1">
                <a:solidFill>
                  <a:srgbClr val="3C465F"/>
                </a:solidFill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4056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– Schrift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6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12193200" cy="6858000"/>
          </a:xfrm>
          <a:prstGeom prst="rect">
            <a:avLst/>
          </a:prstGeom>
        </p:spPr>
        <p:txBody>
          <a:bodyPr lIns="1800000" tIns="1800000" rIns="1800000" bIns="1800000" anchor="ctr" anchorCtr="0"/>
          <a:lstStyle>
            <a:lvl1pPr marL="0" indent="0" algn="ctr">
              <a:lnSpc>
                <a:spcPts val="5600"/>
              </a:lnSpc>
              <a:spcBef>
                <a:spcPts val="0"/>
              </a:spcBef>
              <a:buNone/>
              <a:defRPr sz="5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88316" y="6344421"/>
            <a:ext cx="660821" cy="2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71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0/36 mit Bild auf grauer 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6216000" y="0"/>
            <a:ext cx="597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5310000" cy="46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60000" y="1584000"/>
            <a:ext cx="5310000" cy="4392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lnSpc>
                <a:spcPts val="3600"/>
              </a:lnSpc>
              <a:spcBef>
                <a:spcPts val="0"/>
              </a:spcBef>
              <a:buFont typeface="Segoe UI" panose="020B0502040204020203" pitchFamily="34" charset="0"/>
              <a:buChar char="‒"/>
              <a:defRPr sz="3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9774" y="6354234"/>
            <a:ext cx="527554" cy="18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9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0/36 mit Bild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6216000" y="0"/>
            <a:ext cx="5976000" cy="6858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5310000" cy="46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360000" y="1584000"/>
            <a:ext cx="5310000" cy="4392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lnSpc>
                <a:spcPts val="3600"/>
              </a:lnSpc>
              <a:spcBef>
                <a:spcPts val="0"/>
              </a:spcBef>
              <a:buFont typeface="Segoe UI" panose="020B0502040204020203" pitchFamily="34" charset="0"/>
              <a:buChar char="‒"/>
              <a:defRPr sz="3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96708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0/36 mit Bild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000" y="306000"/>
            <a:ext cx="5310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>
                <a:solidFill>
                  <a:srgbClr val="3C465F"/>
                </a:solidFill>
              </a:defRPr>
            </a:lvl1pPr>
            <a:lvl2pPr marL="4572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2pPr>
            <a:lvl3pPr marL="9144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3pPr>
            <a:lvl4pPr marL="13716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4pPr>
            <a:lvl5pPr marL="1828800" indent="0">
              <a:lnSpc>
                <a:spcPts val="1800"/>
              </a:lnSpc>
              <a:buNone/>
              <a:defRPr sz="12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60000" y="1080000"/>
            <a:ext cx="5310000" cy="46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000" b="1">
                <a:solidFill>
                  <a:srgbClr val="3C465F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6217200" y="1152000"/>
            <a:ext cx="5616000" cy="4536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360000" y="1584000"/>
            <a:ext cx="5310000" cy="4104000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lnSpc>
                <a:spcPts val="3600"/>
              </a:lnSpc>
              <a:spcBef>
                <a:spcPts val="0"/>
              </a:spcBef>
              <a:buFont typeface="Segoe UI" panose="020B0502040204020203" pitchFamily="34" charset="0"/>
              <a:buChar char="‒"/>
              <a:defRPr sz="3000"/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7342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473200" y="6346213"/>
            <a:ext cx="360000" cy="22328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lnSpc>
                <a:spcPts val="1800"/>
              </a:lnSpc>
              <a:defRPr sz="1200" b="1">
                <a:solidFill>
                  <a:srgbClr val="3C465F"/>
                </a:solidFill>
              </a:defRPr>
            </a:lvl1pPr>
          </a:lstStyle>
          <a:p>
            <a:fld id="{7A811028-AB09-462B-8EF7-F9F3C335BF13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9774" y="6354234"/>
            <a:ext cx="527554" cy="18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8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2" r:id="rId4"/>
    <p:sldLayoutId id="2147483663" r:id="rId5"/>
    <p:sldLayoutId id="2147483664" r:id="rId6"/>
    <p:sldLayoutId id="2147483667" r:id="rId7"/>
    <p:sldLayoutId id="2147483668" r:id="rId8"/>
    <p:sldLayoutId id="2147483673" r:id="rId9"/>
    <p:sldLayoutId id="2147483669" r:id="rId10"/>
    <p:sldLayoutId id="2147483671" r:id="rId11"/>
    <p:sldLayoutId id="2147483693" r:id="rId12"/>
    <p:sldLayoutId id="2147483670" r:id="rId13"/>
    <p:sldLayoutId id="2147483672" r:id="rId14"/>
    <p:sldLayoutId id="2147483691" r:id="rId15"/>
    <p:sldLayoutId id="2147483675" r:id="rId16"/>
    <p:sldLayoutId id="2147483694" r:id="rId17"/>
    <p:sldLayoutId id="2147483692" r:id="rId18"/>
    <p:sldLayoutId id="2147483690" r:id="rId19"/>
    <p:sldLayoutId id="2147483688" r:id="rId20"/>
    <p:sldLayoutId id="2147483679" r:id="rId21"/>
    <p:sldLayoutId id="2147483677" r:id="rId22"/>
    <p:sldLayoutId id="2147483678" r:id="rId23"/>
    <p:sldLayoutId id="2147483689" r:id="rId24"/>
    <p:sldLayoutId id="2147483687" r:id="rId25"/>
    <p:sldLayoutId id="2147483681" r:id="rId26"/>
    <p:sldLayoutId id="2147483686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H" sz="5100" b="1" dirty="0" err="1"/>
              <a:t>Rumiplan</a:t>
            </a:r>
            <a:endParaRPr lang="fr-CH" sz="5100" b="1" dirty="0"/>
          </a:p>
          <a:p>
            <a:r>
              <a:rPr lang="de-CH" dirty="0"/>
              <a:t>Calculs de rations </a:t>
            </a:r>
            <a:r>
              <a:rPr lang="de-CH" dirty="0" err="1"/>
              <a:t>avec</a:t>
            </a:r>
            <a:r>
              <a:rPr lang="de-CH" dirty="0"/>
              <a:t> </a:t>
            </a:r>
            <a:r>
              <a:rPr lang="de-CH" dirty="0" err="1" smtClean="0"/>
              <a:t>fonction</a:t>
            </a:r>
            <a:r>
              <a:rPr lang="de-CH" dirty="0" smtClean="0"/>
              <a:t> </a:t>
            </a:r>
            <a:r>
              <a:rPr lang="de-CH" dirty="0" err="1"/>
              <a:t>d'optimisation</a:t>
            </a:r>
            <a:r>
              <a:rPr lang="de-CH" dirty="0"/>
              <a:t> intelligente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66863" cy="345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0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A811028-AB09-462B-8EF7-F9F3C335BF13}" type="slidenum">
              <a:rPr lang="de-CH" smtClean="0"/>
              <a:t>2</a:t>
            </a:fld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385763" indent="-385763"/>
            <a:r>
              <a:rPr lang="en-US" sz="3200" dirty="0">
                <a:cs typeface="Calibri"/>
              </a:rPr>
              <a:t> </a:t>
            </a:r>
            <a:r>
              <a:rPr lang="en-US" sz="3200" dirty="0" err="1">
                <a:solidFill>
                  <a:schemeClr val="tx1"/>
                </a:solidFill>
                <a:cs typeface="Calibri"/>
              </a:rPr>
              <a:t>Rumiplan</a:t>
            </a:r>
            <a:r>
              <a:rPr lang="en-US" sz="32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Calibri"/>
              </a:rPr>
              <a:t>dans</a:t>
            </a:r>
            <a:r>
              <a:rPr lang="en-US" sz="3200" dirty="0" smtClean="0">
                <a:solidFill>
                  <a:schemeClr val="tx1"/>
                </a:solidFill>
                <a:cs typeface="Calibri"/>
              </a:rPr>
              <a:t> le </a:t>
            </a:r>
            <a:r>
              <a:rPr lang="en-US" sz="3200" dirty="0" err="1" smtClean="0">
                <a:solidFill>
                  <a:schemeClr val="tx1"/>
                </a:solidFill>
                <a:cs typeface="Calibri"/>
              </a:rPr>
              <a:t>processus</a:t>
            </a:r>
            <a:r>
              <a:rPr lang="en-US" sz="3200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Calibri"/>
              </a:rPr>
              <a:t>de production</a:t>
            </a:r>
          </a:p>
          <a:p>
            <a:pPr marL="385763" indent="-385763"/>
            <a:r>
              <a:rPr lang="en-US" sz="32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Calibri"/>
              </a:rPr>
              <a:t>Objectifs</a:t>
            </a:r>
            <a:r>
              <a:rPr lang="en-US" sz="3200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Calibri"/>
              </a:rPr>
              <a:t>de </a:t>
            </a:r>
            <a:r>
              <a:rPr lang="en-US" sz="3200" dirty="0" err="1">
                <a:solidFill>
                  <a:schemeClr val="tx1"/>
                </a:solidFill>
                <a:cs typeface="Calibri"/>
              </a:rPr>
              <a:t>Rumiplan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385763" indent="-385763"/>
            <a:r>
              <a:rPr lang="en-US" sz="3200" dirty="0" err="1">
                <a:solidFill>
                  <a:schemeClr val="tx1"/>
                </a:solidFill>
                <a:cs typeface="Calibri"/>
              </a:rPr>
              <a:t> Avantages pour </a:t>
            </a:r>
            <a:r>
              <a:rPr lang="en-US" sz="3200" dirty="0">
                <a:solidFill>
                  <a:schemeClr val="tx1"/>
                </a:solidFill>
                <a:cs typeface="Calibri"/>
              </a:rPr>
              <a:t>l'agriculteur/l</a:t>
            </a:r>
            <a:r>
              <a:rPr lang="en-US" sz="3200" dirty="0" err="1">
                <a:solidFill>
                  <a:schemeClr val="tx1"/>
                </a:solidFill>
                <a:cs typeface="Calibri"/>
              </a:rPr>
              <a:t>'agricultrice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385763" indent="-385763"/>
            <a:r>
              <a:rPr lang="en-US" sz="3200" dirty="0" err="1">
                <a:solidFill>
                  <a:schemeClr val="tx1"/>
                </a:solidFill>
                <a:cs typeface="Calibri"/>
              </a:rPr>
              <a:t> Aperçu </a:t>
            </a:r>
            <a:r>
              <a:rPr lang="en-US" sz="3200" dirty="0">
                <a:solidFill>
                  <a:schemeClr val="tx1"/>
                </a:solidFill>
                <a:cs typeface="Calibri"/>
              </a:rPr>
              <a:t>de </a:t>
            </a:r>
            <a:r>
              <a:rPr lang="en-US" sz="3200" dirty="0" err="1">
                <a:solidFill>
                  <a:schemeClr val="tx1"/>
                </a:solidFill>
                <a:cs typeface="Calibri"/>
              </a:rPr>
              <a:t>Rumiplan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385763" indent="-385763"/>
            <a:r>
              <a:rPr lang="en-US" sz="3200" dirty="0" err="1">
                <a:solidFill>
                  <a:schemeClr val="tx1"/>
                </a:solidFill>
                <a:cs typeface="Calibri"/>
              </a:rPr>
              <a:t> Démonstratio</a:t>
            </a:r>
            <a:r>
              <a:rPr lang="en-US" sz="3200" dirty="0">
                <a:solidFill>
                  <a:schemeClr val="tx1"/>
                </a:solidFill>
                <a:cs typeface="Calibri"/>
              </a:rPr>
              <a:t>n </a:t>
            </a:r>
          </a:p>
          <a:p>
            <a:pPr marL="385763" indent="-385763"/>
            <a:r>
              <a:rPr lang="en-US" sz="32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Calibri"/>
              </a:rPr>
              <a:t>Exercice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94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9999" y="1080000"/>
            <a:ext cx="8452463" cy="468000"/>
          </a:xfrm>
        </p:spPr>
        <p:txBody>
          <a:bodyPr/>
          <a:lstStyle/>
          <a:p>
            <a:r>
              <a:rPr lang="de-CH" dirty="0" err="1">
                <a:solidFill>
                  <a:schemeClr val="tx1"/>
                </a:solidFill>
              </a:rPr>
              <a:t>Rumiplan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dans</a:t>
            </a:r>
            <a:r>
              <a:rPr lang="de-CH" dirty="0" smtClean="0">
                <a:solidFill>
                  <a:schemeClr val="tx1"/>
                </a:solidFill>
              </a:rPr>
              <a:t> le </a:t>
            </a:r>
            <a:r>
              <a:rPr lang="de-CH" dirty="0" err="1" smtClean="0">
                <a:solidFill>
                  <a:schemeClr val="tx1"/>
                </a:solidFill>
              </a:rPr>
              <a:t>processus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de production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5023400" y="2705770"/>
            <a:ext cx="441609" cy="5133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90" y="3285447"/>
            <a:ext cx="5584420" cy="31031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843" y="1548000"/>
            <a:ext cx="3323212" cy="142853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5055" y="1851719"/>
            <a:ext cx="2015043" cy="63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5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16644" y="416214"/>
            <a:ext cx="8452463" cy="468000"/>
          </a:xfrm>
        </p:spPr>
        <p:txBody>
          <a:bodyPr/>
          <a:lstStyle/>
          <a:p>
            <a:r>
              <a:rPr lang="de-CH" dirty="0" err="1" smtClean="0"/>
              <a:t>Objectifs</a:t>
            </a:r>
            <a:r>
              <a:rPr lang="de-CH" dirty="0" smtClean="0"/>
              <a:t> </a:t>
            </a:r>
            <a:r>
              <a:rPr lang="de-CH" dirty="0"/>
              <a:t>du module </a:t>
            </a:r>
            <a:r>
              <a:rPr lang="de-CH" dirty="0" err="1"/>
              <a:t>barto</a:t>
            </a:r>
            <a:r>
              <a:rPr lang="de-CH" dirty="0"/>
              <a:t> </a:t>
            </a:r>
            <a:r>
              <a:rPr lang="de-CH" dirty="0" err="1"/>
              <a:t>Rumiplan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60000" y="1397883"/>
            <a:ext cx="11473200" cy="4104000"/>
          </a:xfrm>
        </p:spPr>
        <p:txBody>
          <a:bodyPr/>
          <a:lstStyle/>
          <a:p>
            <a:r>
              <a:rPr lang="de-CH" sz="2200" dirty="0" err="1"/>
              <a:t>Remplacement</a:t>
            </a:r>
            <a:r>
              <a:rPr lang="de-CH" sz="2200" dirty="0"/>
              <a:t> </a:t>
            </a:r>
            <a:r>
              <a:rPr lang="de-CH" sz="2200" dirty="0" smtClean="0"/>
              <a:t>du PAFF, </a:t>
            </a:r>
            <a:r>
              <a:rPr lang="de-CH" sz="2200" dirty="0"/>
              <a:t>qui a pris de l'âge, pour une application pratique.</a:t>
            </a:r>
          </a:p>
          <a:p>
            <a:r>
              <a:rPr lang="de-CH" sz="2200" dirty="0"/>
              <a:t>Par des professionnels pour des professionnels --&gt; AGRIDEA, UFA et </a:t>
            </a:r>
            <a:r>
              <a:rPr lang="de-CH" sz="2200" dirty="0" err="1"/>
              <a:t>Melior</a:t>
            </a:r>
            <a:endParaRPr lang="de-CH" sz="2200" dirty="0"/>
          </a:p>
          <a:p>
            <a:r>
              <a:rPr lang="de-CH" sz="2200" dirty="0"/>
              <a:t>Intégration des connaissances les plus récentes issues de la recherche (entre autres, tableau à 6 </a:t>
            </a:r>
            <a:r>
              <a:rPr lang="de-CH" sz="2200" dirty="0" err="1" smtClean="0"/>
              <a:t>champs</a:t>
            </a:r>
            <a:r>
              <a:rPr lang="de-CH" sz="2200" dirty="0" smtClean="0"/>
              <a:t>)</a:t>
            </a:r>
            <a:endParaRPr lang="de-CH" sz="2200" dirty="0"/>
          </a:p>
          <a:p>
            <a:r>
              <a:rPr lang="de-CH" sz="2200" dirty="0"/>
              <a:t>Technologie moderne pour le calcul optimal de la ration chez les </a:t>
            </a:r>
            <a:r>
              <a:rPr lang="de-CH" sz="2200" dirty="0" err="1" smtClean="0"/>
              <a:t>ruminants</a:t>
            </a:r>
            <a:r>
              <a:rPr lang="de-CH" sz="2200" dirty="0" smtClean="0"/>
              <a:t> </a:t>
            </a:r>
            <a:endParaRPr lang="de-CH" sz="2200" dirty="0" smtClean="0"/>
          </a:p>
          <a:p>
            <a:r>
              <a:rPr lang="de-CH" sz="2200" dirty="0" err="1" smtClean="0"/>
              <a:t>Intégration</a:t>
            </a:r>
            <a:r>
              <a:rPr lang="de-CH" sz="2200" dirty="0" smtClean="0"/>
              <a:t> </a:t>
            </a:r>
            <a:r>
              <a:rPr lang="de-CH" sz="2200" dirty="0"/>
              <a:t>des </a:t>
            </a:r>
            <a:r>
              <a:rPr lang="de-CH" sz="2200" dirty="0" err="1"/>
              <a:t>données</a:t>
            </a:r>
            <a:r>
              <a:rPr lang="de-CH" sz="2200" dirty="0"/>
              <a:t> </a:t>
            </a:r>
            <a:r>
              <a:rPr lang="de-CH" sz="2200" dirty="0" smtClean="0"/>
              <a:t>EPL disponibles (</a:t>
            </a:r>
            <a:r>
              <a:rPr lang="de-CH" sz="2200" dirty="0" err="1" smtClean="0"/>
              <a:t>liaisons</a:t>
            </a:r>
            <a:r>
              <a:rPr lang="de-CH" sz="2200" dirty="0" smtClean="0"/>
              <a:t> </a:t>
            </a:r>
            <a:r>
              <a:rPr lang="de-CH" sz="2200" dirty="0" err="1" smtClean="0"/>
              <a:t>facilitées</a:t>
            </a:r>
            <a:r>
              <a:rPr lang="de-CH" sz="2200" dirty="0" smtClean="0"/>
              <a:t>)</a:t>
            </a:r>
            <a:endParaRPr lang="de-CH" sz="2200" dirty="0"/>
          </a:p>
          <a:p>
            <a:r>
              <a:rPr lang="de-CH" sz="2200" dirty="0"/>
              <a:t>Utilisation simple </a:t>
            </a:r>
            <a:r>
              <a:rPr lang="de-CH" sz="2200" dirty="0" smtClean="0"/>
              <a:t>– </a:t>
            </a:r>
            <a:r>
              <a:rPr lang="de-CH" sz="2200" dirty="0" err="1" smtClean="0"/>
              <a:t>réduction</a:t>
            </a:r>
            <a:r>
              <a:rPr lang="de-CH" sz="2200" dirty="0" smtClean="0"/>
              <a:t> </a:t>
            </a:r>
            <a:r>
              <a:rPr lang="de-CH" sz="2200" dirty="0"/>
              <a:t>de la charge de travail</a:t>
            </a:r>
          </a:p>
          <a:p>
            <a:r>
              <a:rPr lang="de-CH" sz="2200" dirty="0"/>
              <a:t>Des </a:t>
            </a:r>
            <a:r>
              <a:rPr lang="de-CH" sz="2200" dirty="0" err="1" smtClean="0"/>
              <a:t>affichages</a:t>
            </a:r>
            <a:r>
              <a:rPr lang="de-CH" sz="2200" dirty="0" smtClean="0"/>
              <a:t> </a:t>
            </a:r>
            <a:r>
              <a:rPr lang="de-CH" sz="2200" dirty="0" err="1" smtClean="0"/>
              <a:t>clairs</a:t>
            </a:r>
            <a:r>
              <a:rPr lang="de-CH" sz="2200" dirty="0" smtClean="0"/>
              <a:t>, </a:t>
            </a:r>
            <a:r>
              <a:rPr lang="de-CH" sz="2200" dirty="0" err="1" smtClean="0"/>
              <a:t>avec</a:t>
            </a:r>
            <a:r>
              <a:rPr lang="de-CH" sz="2200" dirty="0" smtClean="0"/>
              <a:t> de </a:t>
            </a:r>
            <a:r>
              <a:rPr lang="de-CH" sz="2200" dirty="0" err="1" smtClean="0"/>
              <a:t>nombreuses</a:t>
            </a:r>
            <a:r>
              <a:rPr lang="de-CH" sz="2200" dirty="0" smtClean="0"/>
              <a:t> </a:t>
            </a:r>
            <a:r>
              <a:rPr lang="de-CH" sz="2200" dirty="0" err="1" smtClean="0"/>
              <a:t>informations</a:t>
            </a:r>
            <a:endParaRPr lang="de-CH" sz="2200" dirty="0"/>
          </a:p>
          <a:p>
            <a:r>
              <a:rPr lang="de-CH" sz="2200" dirty="0"/>
              <a:t>Module </a:t>
            </a:r>
            <a:r>
              <a:rPr lang="de-CH" sz="2200" dirty="0" err="1"/>
              <a:t>intégré</a:t>
            </a:r>
            <a:r>
              <a:rPr lang="de-CH" sz="2200" dirty="0"/>
              <a:t> </a:t>
            </a:r>
            <a:r>
              <a:rPr lang="de-CH" sz="2200" dirty="0" err="1" smtClean="0"/>
              <a:t>dans</a:t>
            </a:r>
            <a:r>
              <a:rPr lang="de-CH" sz="2200" dirty="0" smtClean="0"/>
              <a:t> </a:t>
            </a:r>
            <a:r>
              <a:rPr lang="de-CH" sz="2200" dirty="0"/>
              <a:t>le </a:t>
            </a:r>
            <a:r>
              <a:rPr lang="de-CH" sz="2200" dirty="0" err="1"/>
              <a:t>gestionnaire</a:t>
            </a:r>
            <a:r>
              <a:rPr lang="de-CH" sz="2200" dirty="0"/>
              <a:t> </a:t>
            </a:r>
            <a:r>
              <a:rPr lang="de-CH" sz="2200" dirty="0" err="1" smtClean="0"/>
              <a:t>d’exploitation</a:t>
            </a:r>
            <a:r>
              <a:rPr lang="de-CH" sz="2200" dirty="0" smtClean="0"/>
              <a:t> </a:t>
            </a:r>
            <a:r>
              <a:rPr lang="de-CH" sz="2200" dirty="0" err="1" smtClean="0"/>
              <a:t>numérique</a:t>
            </a:r>
            <a:r>
              <a:rPr lang="de-CH" sz="2200" dirty="0" smtClean="0"/>
              <a:t> </a:t>
            </a:r>
            <a:r>
              <a:rPr lang="de-CH" sz="2200" dirty="0" err="1" smtClean="0"/>
              <a:t>barto</a:t>
            </a:r>
            <a:endParaRPr lang="de-CH" sz="2200" dirty="0"/>
          </a:p>
          <a:p>
            <a:r>
              <a:rPr lang="de-CH" sz="2200" dirty="0"/>
              <a:t>Outil avec des </a:t>
            </a:r>
            <a:r>
              <a:rPr lang="de-CH" sz="2200" dirty="0" err="1"/>
              <a:t>conseils</a:t>
            </a:r>
            <a:r>
              <a:rPr lang="de-CH" sz="2200" dirty="0"/>
              <a:t> </a:t>
            </a:r>
            <a:r>
              <a:rPr lang="de-CH" sz="2200" dirty="0" smtClean="0"/>
              <a:t> </a:t>
            </a:r>
            <a:r>
              <a:rPr lang="de-CH" sz="2200" dirty="0" err="1" smtClean="0"/>
              <a:t>pour</a:t>
            </a:r>
            <a:r>
              <a:rPr lang="de-CH" sz="2200" dirty="0" smtClean="0"/>
              <a:t> </a:t>
            </a:r>
            <a:r>
              <a:rPr lang="de-CH" sz="2200" dirty="0" err="1" smtClean="0"/>
              <a:t>une</a:t>
            </a:r>
            <a:r>
              <a:rPr lang="de-CH" sz="2200" dirty="0" smtClean="0"/>
              <a:t> </a:t>
            </a:r>
            <a:r>
              <a:rPr lang="de-CH" sz="2200" dirty="0" err="1" smtClean="0"/>
              <a:t>utilisation</a:t>
            </a:r>
            <a:r>
              <a:rPr lang="de-CH" sz="2200" dirty="0" smtClean="0"/>
              <a:t> </a:t>
            </a:r>
            <a:r>
              <a:rPr lang="de-CH" sz="2200" dirty="0" err="1" smtClean="0"/>
              <a:t>dans</a:t>
            </a:r>
            <a:r>
              <a:rPr lang="de-CH" sz="2200" dirty="0" smtClean="0"/>
              <a:t> les </a:t>
            </a:r>
            <a:r>
              <a:rPr lang="de-CH" sz="2200" dirty="0" err="1" smtClean="0"/>
              <a:t>écoles</a:t>
            </a:r>
            <a:endParaRPr lang="de-CH" sz="22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847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0000" y="327440"/>
            <a:ext cx="8452463" cy="468000"/>
          </a:xfrm>
        </p:spPr>
        <p:txBody>
          <a:bodyPr/>
          <a:lstStyle/>
          <a:p>
            <a:r>
              <a:rPr lang="de-CH" dirty="0"/>
              <a:t>Avantages pour l'agriculteur et l'agricultrice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60000" y="1018034"/>
            <a:ext cx="11334695" cy="4104000"/>
          </a:xfrm>
        </p:spPr>
        <p:txBody>
          <a:bodyPr/>
          <a:lstStyle/>
          <a:p>
            <a:r>
              <a:rPr lang="de-CH" sz="2200" dirty="0"/>
              <a:t>Calcul simple et rapide d'un plan </a:t>
            </a:r>
            <a:r>
              <a:rPr lang="de-CH" sz="2200" dirty="0" err="1" smtClean="0"/>
              <a:t>d‘affouragement</a:t>
            </a:r>
            <a:r>
              <a:rPr lang="de-CH" sz="2200" dirty="0" smtClean="0"/>
              <a:t> </a:t>
            </a:r>
            <a:r>
              <a:rPr lang="de-CH" sz="2200" dirty="0"/>
              <a:t>du bétail </a:t>
            </a:r>
            <a:r>
              <a:rPr lang="de-CH" sz="2200" dirty="0" err="1"/>
              <a:t>laitier</a:t>
            </a:r>
            <a:r>
              <a:rPr lang="de-CH" sz="2200" dirty="0"/>
              <a:t> </a:t>
            </a:r>
            <a:endParaRPr lang="de-CH" sz="2200" dirty="0" smtClean="0"/>
          </a:p>
          <a:p>
            <a:r>
              <a:rPr lang="de-CH" sz="2200" dirty="0" smtClean="0"/>
              <a:t>Des </a:t>
            </a:r>
            <a:r>
              <a:rPr lang="de-CH" sz="2200" dirty="0" err="1"/>
              <a:t>vaches</a:t>
            </a:r>
            <a:r>
              <a:rPr lang="de-CH" sz="2200" dirty="0"/>
              <a:t> </a:t>
            </a:r>
            <a:r>
              <a:rPr lang="de-CH" sz="2200" dirty="0" smtClean="0"/>
              <a:t>en </a:t>
            </a:r>
            <a:r>
              <a:rPr lang="de-CH" sz="2200" dirty="0" err="1" smtClean="0"/>
              <a:t>bonne</a:t>
            </a:r>
            <a:r>
              <a:rPr lang="de-CH" sz="2200" dirty="0" smtClean="0"/>
              <a:t> </a:t>
            </a:r>
            <a:r>
              <a:rPr lang="de-CH" sz="2200" dirty="0" err="1" smtClean="0"/>
              <a:t>santé</a:t>
            </a:r>
            <a:r>
              <a:rPr lang="de-CH" sz="2200" dirty="0" smtClean="0"/>
              <a:t> </a:t>
            </a:r>
            <a:r>
              <a:rPr lang="de-CH" sz="2200" dirty="0"/>
              <a:t>et </a:t>
            </a:r>
            <a:r>
              <a:rPr lang="de-CH" sz="2200" dirty="0" err="1" smtClean="0"/>
              <a:t>productives</a:t>
            </a:r>
            <a:endParaRPr lang="de-CH" sz="2200" dirty="0"/>
          </a:p>
          <a:p>
            <a:r>
              <a:rPr lang="de-CH" sz="2200" dirty="0" err="1"/>
              <a:t>Utilisation</a:t>
            </a:r>
            <a:r>
              <a:rPr lang="de-CH" sz="2200" dirty="0"/>
              <a:t> </a:t>
            </a:r>
            <a:r>
              <a:rPr lang="de-CH" sz="2200" dirty="0" err="1" smtClean="0"/>
              <a:t>efficiente</a:t>
            </a:r>
            <a:r>
              <a:rPr lang="de-CH" sz="2200" dirty="0" smtClean="0"/>
              <a:t> des </a:t>
            </a:r>
            <a:r>
              <a:rPr lang="de-CH" sz="2200" dirty="0" err="1" smtClean="0"/>
              <a:t>fourrages</a:t>
            </a:r>
            <a:r>
              <a:rPr lang="de-CH" sz="2200" dirty="0" smtClean="0"/>
              <a:t> et des </a:t>
            </a:r>
            <a:r>
              <a:rPr lang="de-CH" sz="2200" dirty="0" err="1" smtClean="0"/>
              <a:t>aliments</a:t>
            </a:r>
            <a:endParaRPr lang="de-CH" sz="2200" dirty="0"/>
          </a:p>
          <a:p>
            <a:r>
              <a:rPr lang="de-CH" sz="2200" dirty="0"/>
              <a:t>Meilleure rentabilité grâce à une utilisation </a:t>
            </a:r>
            <a:r>
              <a:rPr lang="de-CH" sz="2200" dirty="0" err="1"/>
              <a:t>ciblée</a:t>
            </a:r>
            <a:r>
              <a:rPr lang="de-CH" sz="2200" dirty="0"/>
              <a:t> </a:t>
            </a:r>
            <a:r>
              <a:rPr lang="de-CH" sz="2200" dirty="0" smtClean="0"/>
              <a:t>des </a:t>
            </a:r>
            <a:r>
              <a:rPr lang="de-CH" sz="2200" dirty="0" err="1" smtClean="0"/>
              <a:t>fourrages</a:t>
            </a:r>
            <a:r>
              <a:rPr lang="de-CH" sz="2200" dirty="0" smtClean="0"/>
              <a:t> et </a:t>
            </a:r>
            <a:r>
              <a:rPr lang="de-CH" sz="2200" dirty="0" err="1"/>
              <a:t>aliments</a:t>
            </a:r>
            <a:r>
              <a:rPr lang="de-CH" sz="2200" dirty="0"/>
              <a:t> </a:t>
            </a:r>
            <a:endParaRPr lang="de-CH" sz="2200" dirty="0" smtClean="0"/>
          </a:p>
          <a:p>
            <a:r>
              <a:rPr lang="de-CH" sz="2200" dirty="0" err="1" smtClean="0"/>
              <a:t>Vérification</a:t>
            </a:r>
            <a:r>
              <a:rPr lang="de-CH" sz="2200" dirty="0" smtClean="0"/>
              <a:t> et </a:t>
            </a:r>
            <a:r>
              <a:rPr lang="de-CH" sz="2200" dirty="0" err="1" smtClean="0"/>
              <a:t>prise</a:t>
            </a:r>
            <a:r>
              <a:rPr lang="de-CH" sz="2200" dirty="0" smtClean="0"/>
              <a:t> en </a:t>
            </a:r>
            <a:r>
              <a:rPr lang="de-CH" sz="2200" dirty="0" err="1" smtClean="0"/>
              <a:t>compte</a:t>
            </a:r>
            <a:r>
              <a:rPr lang="de-CH" sz="2200" dirty="0" smtClean="0"/>
              <a:t> des </a:t>
            </a:r>
            <a:r>
              <a:rPr lang="de-CH" sz="2200" dirty="0" err="1" smtClean="0"/>
              <a:t>informations</a:t>
            </a:r>
            <a:r>
              <a:rPr lang="de-CH" sz="2200" dirty="0" smtClean="0"/>
              <a:t> </a:t>
            </a:r>
            <a:r>
              <a:rPr lang="de-CH" sz="2200" dirty="0" err="1" smtClean="0"/>
              <a:t>sur</a:t>
            </a:r>
            <a:r>
              <a:rPr lang="de-CH" sz="2200" dirty="0" smtClean="0"/>
              <a:t> la </a:t>
            </a:r>
            <a:r>
              <a:rPr lang="de-CH" sz="2200" dirty="0" err="1" smtClean="0"/>
              <a:t>production</a:t>
            </a:r>
            <a:r>
              <a:rPr lang="de-CH" sz="2200" dirty="0" smtClean="0"/>
              <a:t> </a:t>
            </a:r>
            <a:r>
              <a:rPr lang="de-CH" sz="2200" dirty="0" err="1" smtClean="0"/>
              <a:t>laitière</a:t>
            </a:r>
            <a:r>
              <a:rPr lang="de-CH" sz="2200" dirty="0" smtClean="0"/>
              <a:t>, le </a:t>
            </a:r>
            <a:r>
              <a:rPr lang="de-CH" sz="2200" dirty="0" err="1" smtClean="0"/>
              <a:t>cas</a:t>
            </a:r>
            <a:r>
              <a:rPr lang="de-CH" sz="2200" dirty="0" smtClean="0"/>
              <a:t> </a:t>
            </a:r>
            <a:r>
              <a:rPr lang="de-CH" sz="2200" dirty="0" err="1" smtClean="0"/>
              <a:t>échéant</a:t>
            </a:r>
            <a:endParaRPr lang="de-CH" sz="2200" dirty="0" smtClean="0"/>
          </a:p>
          <a:p>
            <a:r>
              <a:rPr lang="de-CH" sz="2200" dirty="0" err="1" smtClean="0"/>
              <a:t>Calcul</a:t>
            </a:r>
            <a:r>
              <a:rPr lang="de-CH" sz="2200" dirty="0" smtClean="0"/>
              <a:t> </a:t>
            </a:r>
            <a:r>
              <a:rPr lang="de-CH" sz="2200" dirty="0"/>
              <a:t>en temps réel possible grâce à une connexion directe avec le service de conseil en alimentation</a:t>
            </a:r>
          </a:p>
          <a:p>
            <a:r>
              <a:rPr lang="de-CH" sz="2200" dirty="0"/>
              <a:t>Données de base les plus récentes sur les </a:t>
            </a:r>
            <a:r>
              <a:rPr lang="de-CH" sz="2200" dirty="0" err="1" smtClean="0"/>
              <a:t>fourrages</a:t>
            </a:r>
            <a:r>
              <a:rPr lang="de-CH" sz="2200" dirty="0" smtClean="0"/>
              <a:t> et </a:t>
            </a:r>
            <a:r>
              <a:rPr lang="de-CH" sz="2200" dirty="0" err="1" smtClean="0"/>
              <a:t>aliments</a:t>
            </a:r>
            <a:r>
              <a:rPr lang="de-CH" sz="2200" dirty="0" smtClean="0"/>
              <a:t> : </a:t>
            </a:r>
            <a:r>
              <a:rPr lang="de-CH" sz="2200" dirty="0" err="1"/>
              <a:t>Agroscope</a:t>
            </a:r>
            <a:r>
              <a:rPr lang="de-CH" sz="2200" dirty="0"/>
              <a:t> + </a:t>
            </a:r>
            <a:r>
              <a:rPr lang="de-CH" sz="2200" dirty="0" smtClean="0"/>
              <a:t>16 </a:t>
            </a:r>
            <a:r>
              <a:rPr lang="de-CH" sz="2200" dirty="0" err="1" smtClean="0"/>
              <a:t>fabricants</a:t>
            </a:r>
            <a:r>
              <a:rPr lang="de-CH" sz="2200" dirty="0" smtClean="0"/>
              <a:t> </a:t>
            </a:r>
            <a:r>
              <a:rPr lang="de-CH" sz="2200" dirty="0" err="1" smtClean="0"/>
              <a:t>d'aliments</a:t>
            </a:r>
            <a:endParaRPr lang="de-CH" sz="2200" dirty="0"/>
          </a:p>
          <a:p>
            <a:r>
              <a:rPr lang="de-CH" sz="2200" dirty="0"/>
              <a:t>Aperçu de la ration mélangée indépendamment de l'appareil (PC, tablette </a:t>
            </a:r>
            <a:r>
              <a:rPr lang="de-CH" sz="2200" dirty="0" err="1"/>
              <a:t>ou</a:t>
            </a:r>
            <a:r>
              <a:rPr lang="de-CH" sz="2200" dirty="0"/>
              <a:t> </a:t>
            </a:r>
            <a:r>
              <a:rPr lang="de-CH" sz="2200" dirty="0" err="1" smtClean="0"/>
              <a:t>papier</a:t>
            </a:r>
            <a:r>
              <a:rPr lang="de-CH" sz="2200" dirty="0" smtClean="0"/>
              <a:t>...)</a:t>
            </a:r>
            <a:endParaRPr lang="de-CH" sz="22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4674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4413" y="276292"/>
            <a:ext cx="8452463" cy="468000"/>
          </a:xfrm>
        </p:spPr>
        <p:txBody>
          <a:bodyPr/>
          <a:lstStyle/>
          <a:p>
            <a:r>
              <a:rPr lang="de-CH" dirty="0"/>
              <a:t>Aperçu de </a:t>
            </a:r>
            <a:r>
              <a:rPr lang="de-CH" dirty="0" err="1" smtClean="0"/>
              <a:t>Rumiplan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13" y="972705"/>
            <a:ext cx="9601686" cy="5440233"/>
          </a:xfrm>
          <a:prstGeom prst="rect">
            <a:avLst/>
          </a:prstGeom>
        </p:spPr>
      </p:pic>
      <p:sp>
        <p:nvSpPr>
          <p:cNvPr id="5" name="Textplatzhalter 1"/>
          <p:cNvSpPr txBox="1">
            <a:spLocks/>
          </p:cNvSpPr>
          <p:nvPr/>
        </p:nvSpPr>
        <p:spPr>
          <a:xfrm>
            <a:off x="7222596" y="4340516"/>
            <a:ext cx="1558212" cy="204904"/>
          </a:xfrm>
          <a:prstGeom prst="rect">
            <a:avLst/>
          </a:prstGeom>
          <a:solidFill>
            <a:srgbClr val="FAFAFA"/>
          </a:solidFill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>
                <a:solidFill>
                  <a:srgbClr val="3C465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1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moyenne du lot</a:t>
            </a:r>
            <a:endParaRPr lang="de-CH" sz="11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platzhalter 1"/>
          <p:cNvSpPr txBox="1">
            <a:spLocks/>
          </p:cNvSpPr>
          <p:nvPr/>
        </p:nvSpPr>
        <p:spPr>
          <a:xfrm>
            <a:off x="7448720" y="2179087"/>
            <a:ext cx="1558212" cy="204904"/>
          </a:xfrm>
          <a:prstGeom prst="rect">
            <a:avLst/>
          </a:prstGeom>
          <a:solidFill>
            <a:srgbClr val="FAFAFA"/>
          </a:solidFill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>
                <a:solidFill>
                  <a:srgbClr val="3C465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18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5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 témoin</a:t>
            </a:r>
            <a:endParaRPr lang="de-CH" sz="10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 err="1"/>
              <a:t>Démonstration Rumiplan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2515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9999" y="1080000"/>
            <a:ext cx="8452463" cy="468000"/>
          </a:xfrm>
        </p:spPr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Exercice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60000" y="1584000"/>
            <a:ext cx="11334695" cy="4104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CH" sz="2200" dirty="0"/>
              <a:t>Formez quatre groupes.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CH" sz="2200" dirty="0" err="1" smtClean="0"/>
              <a:t>Créez</a:t>
            </a:r>
            <a:r>
              <a:rPr lang="de-CH" sz="2200" dirty="0" smtClean="0"/>
              <a:t> </a:t>
            </a:r>
            <a:r>
              <a:rPr lang="de-CH" sz="2200" dirty="0"/>
              <a:t>une ration pour le groupe qui vous a été attribué dans le </a:t>
            </a:r>
            <a:r>
              <a:rPr lang="de-CH" sz="2200" dirty="0" err="1"/>
              <a:t>Rumiplan</a:t>
            </a:r>
            <a:r>
              <a:rPr lang="de-CH" sz="2200" dirty="0"/>
              <a:t>. </a:t>
            </a:r>
            <a:endParaRPr lang="de-CH" sz="2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CH" sz="2200" dirty="0" err="1" smtClean="0"/>
              <a:t>Utilisez</a:t>
            </a:r>
            <a:r>
              <a:rPr lang="de-CH" sz="2200" dirty="0" smtClean="0"/>
              <a:t> </a:t>
            </a:r>
            <a:r>
              <a:rPr lang="de-CH" sz="2200" dirty="0"/>
              <a:t>les composants suivants 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CH" sz="2400" dirty="0"/>
              <a:t>   </a:t>
            </a:r>
            <a:r>
              <a:rPr lang="de-CH" sz="2000" dirty="0" smtClean="0"/>
              <a:t>- </a:t>
            </a:r>
            <a:r>
              <a:rPr lang="de-CH" sz="2000" dirty="0"/>
              <a:t>Ensilage d'herbe entre 5,8 et 6,3 NEL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CH" sz="2000" dirty="0"/>
              <a:t>    - Ensilage de </a:t>
            </a:r>
            <a:r>
              <a:rPr lang="de-CH" sz="2000" dirty="0" err="1"/>
              <a:t>maïs</a:t>
            </a:r>
            <a:r>
              <a:rPr lang="de-CH" sz="2000" dirty="0"/>
              <a:t> </a:t>
            </a:r>
            <a:r>
              <a:rPr lang="de-CH" sz="2000" dirty="0" smtClean="0"/>
              <a:t>entre 5,8 </a:t>
            </a:r>
            <a:r>
              <a:rPr lang="de-CH" sz="2000" dirty="0"/>
              <a:t>et </a:t>
            </a:r>
            <a:r>
              <a:rPr lang="de-CH" sz="2000" dirty="0" smtClean="0"/>
              <a:t>6,3 </a:t>
            </a:r>
            <a:r>
              <a:rPr lang="de-CH" sz="2000" dirty="0"/>
              <a:t>NEL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CH" sz="2000" dirty="0"/>
              <a:t>    - </a:t>
            </a:r>
            <a:r>
              <a:rPr lang="de-CH" sz="2000" dirty="0" err="1"/>
              <a:t>Fourrage</a:t>
            </a:r>
            <a:r>
              <a:rPr lang="de-CH" sz="2000" dirty="0"/>
              <a:t> </a:t>
            </a:r>
            <a:r>
              <a:rPr lang="de-CH" sz="2000" dirty="0" smtClean="0"/>
              <a:t>sec entre 5,8 </a:t>
            </a:r>
            <a:r>
              <a:rPr lang="de-CH" sz="2000" dirty="0"/>
              <a:t>et </a:t>
            </a:r>
            <a:r>
              <a:rPr lang="de-CH" sz="2000" dirty="0" smtClean="0"/>
              <a:t>6,3 </a:t>
            </a:r>
            <a:r>
              <a:rPr lang="de-CH" sz="2000" dirty="0"/>
              <a:t>NEL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CH" sz="2000" dirty="0"/>
              <a:t>    - Céréales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CH" sz="2000" dirty="0"/>
              <a:t>    - </a:t>
            </a:r>
            <a:r>
              <a:rPr lang="de-CH" sz="2000" dirty="0" err="1" smtClean="0"/>
              <a:t>Concentré</a:t>
            </a:r>
            <a:r>
              <a:rPr lang="de-CH" sz="2000" dirty="0" smtClean="0"/>
              <a:t> </a:t>
            </a:r>
            <a:r>
              <a:rPr lang="de-CH" sz="2000" dirty="0" err="1" smtClean="0"/>
              <a:t>protéique</a:t>
            </a:r>
            <a:endParaRPr lang="de-CH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CH" sz="2200" dirty="0" smtClean="0"/>
              <a:t>La </a:t>
            </a:r>
            <a:r>
              <a:rPr lang="de-CH" sz="2200" dirty="0"/>
              <a:t>ration doit être adaptée aux ruminants et équilibrée.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568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rgbClr val="3C465F"/>
      </a:dk1>
      <a:lt1>
        <a:sysClr val="window" lastClr="FFFFFF"/>
      </a:lt1>
      <a:dk2>
        <a:srgbClr val="3C465F"/>
      </a:dk2>
      <a:lt2>
        <a:srgbClr val="BFBFBF"/>
      </a:lt2>
      <a:accent1>
        <a:srgbClr val="F79B2E"/>
      </a:accent1>
      <a:accent2>
        <a:srgbClr val="EAE6DD"/>
      </a:accent2>
      <a:accent3>
        <a:srgbClr val="99CCFF"/>
      </a:accent3>
      <a:accent4>
        <a:srgbClr val="FFFFCC"/>
      </a:accent4>
      <a:accent5>
        <a:srgbClr val="FF8C6B"/>
      </a:accent5>
      <a:accent6>
        <a:srgbClr val="7A614C"/>
      </a:accent6>
      <a:hlink>
        <a:srgbClr val="F79B2E"/>
      </a:hlink>
      <a:folHlink>
        <a:srgbClr val="F79B2E"/>
      </a:folHlink>
    </a:clrScheme>
    <a:fontScheme name="fenac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110000"/>
          </a:lnSpc>
          <a:defRPr sz="1400"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arto_vorlagen_Präsentation.potx" id="{D110F891-1971-4DEB-AF90-F3AAD8D9D19B}" vid="{6DE805D0-7E4C-452C-BE2C-8C471D87F296}"/>
    </a:ext>
  </a:extLst>
</a:theme>
</file>

<file path=ppt/theme/theme2.xml><?xml version="1.0" encoding="utf-8"?>
<a:theme xmlns:a="http://schemas.openxmlformats.org/drawingml/2006/main" name="Office">
  <a:themeElements>
    <a:clrScheme name="fenaco">
      <a:dk1>
        <a:srgbClr val="000000"/>
      </a:dk1>
      <a:lt1>
        <a:sysClr val="window" lastClr="FFFFFF"/>
      </a:lt1>
      <a:dk2>
        <a:srgbClr val="009456"/>
      </a:dk2>
      <a:lt2>
        <a:srgbClr val="D7D6D4"/>
      </a:lt2>
      <a:accent1>
        <a:srgbClr val="009456"/>
      </a:accent1>
      <a:accent2>
        <a:srgbClr val="7AB750"/>
      </a:accent2>
      <a:accent3>
        <a:srgbClr val="7DCDF3"/>
      </a:accent3>
      <a:accent4>
        <a:srgbClr val="FFDA68"/>
      </a:accent4>
      <a:accent5>
        <a:srgbClr val="FF8C6B"/>
      </a:accent5>
      <a:accent6>
        <a:srgbClr val="7A614C"/>
      </a:accent6>
      <a:hlink>
        <a:srgbClr val="009456"/>
      </a:hlink>
      <a:folHlink>
        <a:srgbClr val="009456"/>
      </a:folHlink>
    </a:clrScheme>
    <a:fontScheme name="fenac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fenaco">
      <a:dk1>
        <a:srgbClr val="000000"/>
      </a:dk1>
      <a:lt1>
        <a:sysClr val="window" lastClr="FFFFFF"/>
      </a:lt1>
      <a:dk2>
        <a:srgbClr val="009456"/>
      </a:dk2>
      <a:lt2>
        <a:srgbClr val="D7D6D4"/>
      </a:lt2>
      <a:accent1>
        <a:srgbClr val="009456"/>
      </a:accent1>
      <a:accent2>
        <a:srgbClr val="7AB750"/>
      </a:accent2>
      <a:accent3>
        <a:srgbClr val="7DCDF3"/>
      </a:accent3>
      <a:accent4>
        <a:srgbClr val="FFDA68"/>
      </a:accent4>
      <a:accent5>
        <a:srgbClr val="FF8C6B"/>
      </a:accent5>
      <a:accent6>
        <a:srgbClr val="7A614C"/>
      </a:accent6>
      <a:hlink>
        <a:srgbClr val="009456"/>
      </a:hlink>
      <a:folHlink>
        <a:srgbClr val="009456"/>
      </a:folHlink>
    </a:clrScheme>
    <a:fontScheme name="fenac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f261151-26ad-4fc0-b193-7b86cb0f9bc6">Präsentationen</Kategorie>
    <ie470cce84114481bba157ada2e9f3c8 xmlns="1789455d-0148-4505-9666-fedad5e29d6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C-04-I Intern</TermName>
          <TermId xmlns="http://schemas.microsoft.com/office/infopath/2007/PartnerControls">be570986-688f-4ad3-bf1f-91f3b2b51314</TermId>
        </TermInfo>
      </Terms>
    </ie470cce84114481bba157ada2e9f3c8>
    <Sitzungsdatum xmlns="df261151-26ad-4fc0-b193-7b86cb0f9bc6">2023-08-15T22:00:00+00:00</Sitzungsdatum>
    <Dokumenttyp xmlns="df261151-26ad-4fc0-b193-7b86cb0f9bc6" xsi:nil="true"/>
    <lcf76f155ced4ddcb4097134ff3c332f xmlns="df261151-26ad-4fc0-b193-7b86cb0f9bc6">
      <Terms xmlns="http://schemas.microsoft.com/office/infopath/2007/PartnerControls"/>
    </lcf76f155ced4ddcb4097134ff3c332f>
    <TaxCatchAll xmlns="1789455d-0148-4505-9666-fedad5e29d6a">
      <Value>1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036E0D533CA147939EC3802CAF2C1A" ma:contentTypeVersion="20" ma:contentTypeDescription="Ein neues Dokument erstellen." ma:contentTypeScope="" ma:versionID="fcb072807add7789f9c19d9fb0f134cc">
  <xsd:schema xmlns:xsd="http://www.w3.org/2001/XMLSchema" xmlns:xs="http://www.w3.org/2001/XMLSchema" xmlns:p="http://schemas.microsoft.com/office/2006/metadata/properties" xmlns:ns2="1789455d-0148-4505-9666-fedad5e29d6a" xmlns:ns3="df261151-26ad-4fc0-b193-7b86cb0f9bc6" xmlns:ns4="9103ee3d-2c2d-4548-825b-12f896708800" targetNamespace="http://schemas.microsoft.com/office/2006/metadata/properties" ma:root="true" ma:fieldsID="a47b37159db344fb117bcda8d78f8960" ns2:_="" ns3:_="" ns4:_="">
    <xsd:import namespace="1789455d-0148-4505-9666-fedad5e29d6a"/>
    <xsd:import namespace="df261151-26ad-4fc0-b193-7b86cb0f9bc6"/>
    <xsd:import namespace="9103ee3d-2c2d-4548-825b-12f896708800"/>
    <xsd:element name="properties">
      <xsd:complexType>
        <xsd:sequence>
          <xsd:element name="documentManagement">
            <xsd:complexType>
              <xsd:all>
                <xsd:element ref="ns2:ie470cce84114481bba157ada2e9f3c8" minOccurs="0"/>
                <xsd:element ref="ns2:TaxCatchAll" minOccurs="0"/>
                <xsd:element ref="ns3:Kategorie"/>
                <xsd:element ref="ns3:Sitzungsdatum"/>
                <xsd:element ref="ns3:Dokumenttyp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DateTake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9455d-0148-4505-9666-fedad5e29d6a" elementFormDefault="qualified">
    <xsd:import namespace="http://schemas.microsoft.com/office/2006/documentManagement/types"/>
    <xsd:import namespace="http://schemas.microsoft.com/office/infopath/2007/PartnerControls"/>
    <xsd:element name="ie470cce84114481bba157ada2e9f3c8" ma:index="9" ma:taxonomy="true" ma:internalName="ie470cce84114481bba157ada2e9f3c8" ma:taxonomyFieldName="Klassifizierungstyp" ma:displayName="Klassifizierungstyp" ma:default="" ma:fieldId="{2e470cce-8411-4481-bba1-57ada2e9f3c8}" ma:sspId="e1f04b2b-3caf-4539-abed-d4e9201e8fac" ma:termSetId="35f5f3ac-049a-499b-9534-53596c597c4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30DE111-1331-426D-BF70-0CB90FB64909}" ma:internalName="TaxCatchAll" ma:showField="CatchAllData" ma:web="{9103ee3d-2c2d-4548-825b-12f896708800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61151-26ad-4fc0-b193-7b86cb0f9bc6" elementFormDefault="qualified">
    <xsd:import namespace="http://schemas.microsoft.com/office/2006/documentManagement/types"/>
    <xsd:import namespace="http://schemas.microsoft.com/office/infopath/2007/PartnerControls"/>
    <xsd:element name="Kategorie" ma:index="11" ma:displayName="Kategorie" ma:format="Dropdown" ma:internalName="Kategorie">
      <xsd:simpleType>
        <xsd:restriction base="dms:Choice">
          <xsd:enumeration value="Beschlüsse"/>
          <xsd:enumeration value="Einladungen"/>
          <xsd:enumeration value="Präsentationen"/>
          <xsd:enumeration value="Protokolle"/>
        </xsd:restriction>
      </xsd:simpleType>
    </xsd:element>
    <xsd:element name="Sitzungsdatum" ma:index="12" ma:displayName="Sitzungsdatum" ma:format="DateOnly" ma:internalName="Sitzungsdatum">
      <xsd:simpleType>
        <xsd:restriction base="dms:DateTime"/>
      </xsd:simpleType>
    </xsd:element>
    <xsd:element name="Dokumenttyp" ma:index="13" nillable="true" ma:displayName="Dokumenttyp" ma:description="Dokumenttypen" ma:format="Dropdown" ma:internalName="Dokumenttyp">
      <xsd:simpleType>
        <xsd:restriction base="dms:Choice">
          <xsd:enumeration value="Anleitung"/>
          <xsd:enumeration value="Auftrag"/>
          <xsd:enumeration value="Bild"/>
          <xsd:enumeration value="Changelog"/>
          <xsd:enumeration value="Einladung"/>
          <xsd:enumeration value="E-Mail"/>
          <xsd:enumeration value="Information"/>
          <xsd:enumeration value="Memo"/>
          <xsd:enumeration value="Notiz (OneNote)"/>
          <xsd:enumeration value="Präsentation"/>
          <xsd:enumeration value="Protokoll"/>
          <xsd:enumeration value="Traktandenliste"/>
          <xsd:enumeration value="Vereinbarung"/>
          <xsd:enumeration value="Weisung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e1f04b2b-3caf-4539-abed-d4e9201e8f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3ee3d-2c2d-4548-825b-12f896708800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6E00D9-58FC-4BE7-B2B3-4B1D01885E76}">
  <ds:schemaRefs>
    <ds:schemaRef ds:uri="http://purl.org/dc/elements/1.1/"/>
    <ds:schemaRef ds:uri="1789455d-0148-4505-9666-fedad5e29d6a"/>
    <ds:schemaRef ds:uri="df261151-26ad-4fc0-b193-7b86cb0f9bc6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103ee3d-2c2d-4548-825b-12f896708800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6CBC06-F5B2-42F2-96D8-0CA542F2D7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DA9955-E1E3-4297-A915-26D3E1D6FC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89455d-0148-4505-9666-fedad5e29d6a"/>
    <ds:schemaRef ds:uri="df261151-26ad-4fc0-b193-7b86cb0f9bc6"/>
    <ds:schemaRef ds:uri="9103ee3d-2c2d-4548-825b-12f8967088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</Words>
  <Application>Microsoft Office PowerPoint</Application>
  <PresentationFormat>Breitbild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Symbol</vt:lpstr>
      <vt:lpstr>Wingdings</vt:lpstr>
      <vt:lpstr>Office</vt:lpstr>
      <vt:lpstr>PowerPoint-Präsentation</vt:lpstr>
      <vt:lpstr>PowerPoint-Präsentation</vt:lpstr>
      <vt:lpstr>Rumiplan dans le processus de production</vt:lpstr>
      <vt:lpstr>Objectifs du module barto Rumiplan</vt:lpstr>
      <vt:lpstr>Avantages pour l'agriculteur et l'agricultrice</vt:lpstr>
      <vt:lpstr>Aperçu de Rumiplan</vt:lpstr>
      <vt:lpstr>PowerPoint-Präsentation</vt:lpstr>
      <vt:lpstr>Exercice 1</vt:lpstr>
    </vt:vector>
  </TitlesOfParts>
  <Company>fenaco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Soland Jolanda [fenaco]</dc:creator>
  <cp:keywords>, docId:B690EBCEDE871CF9EC11D64BA4F42DD2</cp:keywords>
  <cp:lastModifiedBy>van der Elst Andrea</cp:lastModifiedBy>
  <cp:revision>59</cp:revision>
  <dcterms:created xsi:type="dcterms:W3CDTF">2023-06-21T08:37:05Z</dcterms:created>
  <dcterms:modified xsi:type="dcterms:W3CDTF">2023-09-28T08:29:08Z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0x01010074036E0D533CA147939EC3802CAF2C1A</vt:lpwstr>
  </property>
  <property fmtid="{D5CDD505-2E9C-101B-9397-08002B2CF9AE}" pid="3" name="_dlc_DocIdItemGuid">
    <vt:lpwstr>e1d3afd2-bf31-464c-9f5b-4f6e15accc69</vt:lpwstr>
  </property>
  <property fmtid="{D5CDD505-2E9C-101B-9397-08002B2CF9AE}" pid="4" name="MediaServiceImageTags">
    <vt:lpwstr/>
  </property>
  <property fmtid="{D5CDD505-2E9C-101B-9397-08002B2CF9AE}" pid="5" name="Klassifizierungstyp">
    <vt:lpwstr>1;#C-04-I Intern|be570986-688f-4ad3-bf1f-91f3b2b51314</vt:lpwstr>
  </property>
</Properties>
</file>